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257" r:id="rId3"/>
    <p:sldId id="258" r:id="rId4"/>
    <p:sldId id="259" r:id="rId5"/>
    <p:sldId id="260" r:id="rId6"/>
    <p:sldId id="265" r:id="rId7"/>
    <p:sldId id="261" r:id="rId8"/>
    <p:sldId id="262" r:id="rId9"/>
    <p:sldId id="263"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E31C91-93D9-4DE8-8510-D7A20281EE2E}" type="datetimeFigureOut">
              <a:rPr lang="es-CO" smtClean="0"/>
              <a:pPr/>
              <a:t>02/04/2013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2922EB-9DEC-426B-A153-C664330F066A}" type="slidenum">
              <a:rPr lang="es-CO" smtClean="0"/>
              <a:pPr/>
              <a:t>‹Nº›</a:t>
            </a:fld>
            <a:endParaRPr lang="es-CO"/>
          </a:p>
        </p:txBody>
      </p:sp>
    </p:spTree>
    <p:extLst>
      <p:ext uri="{BB962C8B-B14F-4D97-AF65-F5344CB8AC3E}">
        <p14:creationId xmlns:p14="http://schemas.microsoft.com/office/powerpoint/2010/main" xmlns="" val="6810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D82922EB-9DEC-426B-A153-C664330F066A}" type="slidenum">
              <a:rPr lang="es-CO" smtClean="0"/>
              <a:pPr/>
              <a:t>10</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EA3D336-D617-4130-B03E-622577D8F54E}" type="datetimeFigureOut">
              <a:rPr lang="es-CO" smtClean="0"/>
              <a:pPr/>
              <a:t>02/04/2013</a:t>
            </a:fld>
            <a:endParaRPr lang="es-CO"/>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s-CO"/>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9CCE4F64-CABF-472A-ABD6-441B392D01B4}"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A3D336-D617-4130-B03E-622577D8F54E}" type="datetimeFigureOut">
              <a:rPr lang="es-CO" smtClean="0"/>
              <a:pPr/>
              <a:t>02/04/2013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9CCE4F64-CABF-472A-ABD6-441B392D01B4}"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1"/>
      </p:bgRef>
    </p:bg>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EEA3D336-D617-4130-B03E-622577D8F54E}" type="datetimeFigureOut">
              <a:rPr lang="es-CO" smtClean="0"/>
              <a:pPr/>
              <a:t>02/04/2013</a:t>
            </a:fld>
            <a:endParaRPr lang="es-CO"/>
          </a:p>
        </p:txBody>
      </p:sp>
      <p:sp>
        <p:nvSpPr>
          <p:cNvPr id="5" name="4 Marcador de pie de página"/>
          <p:cNvSpPr>
            <a:spLocks noGrp="1"/>
          </p:cNvSpPr>
          <p:nvPr>
            <p:ph type="ftr" sz="quarter" idx="11"/>
          </p:nvPr>
        </p:nvSpPr>
        <p:spPr>
          <a:xfrm>
            <a:off x="457201" y="6248207"/>
            <a:ext cx="5573483" cy="365125"/>
          </a:xfrm>
        </p:spPr>
        <p:txBody>
          <a:bodyPr/>
          <a:lstStyle/>
          <a:p>
            <a:endParaRPr lang="es-CO"/>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9CCE4F64-CABF-472A-ABD6-441B392D01B4}"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EEA3D336-D617-4130-B03E-622577D8F54E}" type="datetimeFigureOut">
              <a:rPr lang="es-CO" smtClean="0"/>
              <a:pPr/>
              <a:t>02/04/2013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9CCE4F64-CABF-472A-ABD6-441B392D01B4}" type="slidenum">
              <a:rPr lang="es-CO" smtClean="0"/>
              <a:pPr/>
              <a:t>‹Nº›</a:t>
            </a:fld>
            <a:endParaRPr lang="es-CO"/>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EEA3D336-D617-4130-B03E-622577D8F54E}" type="datetimeFigureOut">
              <a:rPr lang="es-CO" smtClean="0"/>
              <a:pPr/>
              <a:t>02/04/2013</a:t>
            </a:fld>
            <a:endParaRPr lang="es-CO"/>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CCE4F64-CABF-472A-ABD6-441B392D01B4}" type="slidenum">
              <a:rPr lang="es-CO" smtClean="0"/>
              <a:pPr/>
              <a:t>‹Nº›</a:t>
            </a:fld>
            <a:endParaRPr lang="es-CO"/>
          </a:p>
        </p:txBody>
      </p:sp>
      <p:sp>
        <p:nvSpPr>
          <p:cNvPr id="14" name="13 Marcador de pie de página"/>
          <p:cNvSpPr>
            <a:spLocks noGrp="1"/>
          </p:cNvSpPr>
          <p:nvPr>
            <p:ph type="ftr" sz="quarter" idx="12"/>
          </p:nvPr>
        </p:nvSpPr>
        <p:spPr/>
        <p:txBody>
          <a:bodyPr/>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EEA3D336-D617-4130-B03E-622577D8F54E}" type="datetimeFigureOut">
              <a:rPr lang="es-CO" smtClean="0"/>
              <a:pPr/>
              <a:t>02/04/2013</a:t>
            </a:fld>
            <a:endParaRPr lang="es-CO"/>
          </a:p>
        </p:txBody>
      </p:sp>
      <p:sp>
        <p:nvSpPr>
          <p:cNvPr id="10" name="9 Marcador de número de diapositiva"/>
          <p:cNvSpPr>
            <a:spLocks noGrp="1"/>
          </p:cNvSpPr>
          <p:nvPr>
            <p:ph type="sldNum" sz="quarter" idx="16"/>
          </p:nvPr>
        </p:nvSpPr>
        <p:spPr/>
        <p:txBody>
          <a:bodyPr rtlCol="0"/>
          <a:lstStyle/>
          <a:p>
            <a:fld id="{9CCE4F64-CABF-472A-ABD6-441B392D01B4}" type="slidenum">
              <a:rPr lang="es-CO" smtClean="0"/>
              <a:pPr/>
              <a:t>‹Nº›</a:t>
            </a:fld>
            <a:endParaRPr lang="es-CO"/>
          </a:p>
        </p:txBody>
      </p:sp>
      <p:sp>
        <p:nvSpPr>
          <p:cNvPr id="12" name="11 Marcador de pie de página"/>
          <p:cNvSpPr>
            <a:spLocks noGrp="1"/>
          </p:cNvSpPr>
          <p:nvPr>
            <p:ph type="ftr" sz="quarter" idx="17"/>
          </p:nvPr>
        </p:nvSpPr>
        <p:spPr/>
        <p:txBody>
          <a:bodyPr rtlCol="0"/>
          <a:lstStyle/>
          <a:p>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EEA3D336-D617-4130-B03E-622577D8F54E}" type="datetimeFigureOut">
              <a:rPr lang="es-CO" smtClean="0"/>
              <a:pPr/>
              <a:t>02/04/2013</a:t>
            </a:fld>
            <a:endParaRPr lang="es-CO"/>
          </a:p>
        </p:txBody>
      </p:sp>
      <p:sp>
        <p:nvSpPr>
          <p:cNvPr id="12" name="11 Marcador de número de diapositiva"/>
          <p:cNvSpPr>
            <a:spLocks noGrp="1"/>
          </p:cNvSpPr>
          <p:nvPr>
            <p:ph type="sldNum" sz="quarter" idx="16"/>
          </p:nvPr>
        </p:nvSpPr>
        <p:spPr/>
        <p:txBody>
          <a:bodyPr rtlCol="0"/>
          <a:lstStyle/>
          <a:p>
            <a:fld id="{9CCE4F64-CABF-472A-ABD6-441B392D01B4}" type="slidenum">
              <a:rPr lang="es-CO" smtClean="0"/>
              <a:pPr/>
              <a:t>‹Nº›</a:t>
            </a:fld>
            <a:endParaRPr lang="es-CO"/>
          </a:p>
        </p:txBody>
      </p:sp>
      <p:sp>
        <p:nvSpPr>
          <p:cNvPr id="14" name="13 Marcador de pie de página"/>
          <p:cNvSpPr>
            <a:spLocks noGrp="1"/>
          </p:cNvSpPr>
          <p:nvPr>
            <p:ph type="ftr" sz="quarter" idx="17"/>
          </p:nvPr>
        </p:nvSpPr>
        <p:spPr/>
        <p:txBody>
          <a:bodyPr rtlCol="0"/>
          <a:lstStyle/>
          <a:p>
            <a:endParaRPr lang="es-CO"/>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EA3D336-D617-4130-B03E-622577D8F54E}" type="datetimeFigureOut">
              <a:rPr lang="es-CO" smtClean="0"/>
              <a:pPr/>
              <a:t>02/04/2013</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9CCE4F64-CABF-472A-ABD6-441B392D01B4}"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EA3D336-D617-4130-B03E-622577D8F54E}" type="datetimeFigureOut">
              <a:rPr lang="es-CO" smtClean="0"/>
              <a:pPr/>
              <a:t>02/04/2013</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9CCE4F64-CABF-472A-ABD6-441B392D01B4}"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EA3D336-D617-4130-B03E-622577D8F54E}" type="datetimeFigureOut">
              <a:rPr lang="es-CO" smtClean="0"/>
              <a:pPr/>
              <a:t>02/04/2013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9CCE4F64-CABF-472A-ABD6-441B392D01B4}" type="slidenum">
              <a:rPr lang="es-CO" smtClean="0"/>
              <a:pPr/>
              <a:t>‹Nº›</a:t>
            </a:fld>
            <a:endParaRPr lang="es-CO"/>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3">
        <a:schemeClr val="bg2"/>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EEA3D336-D617-4130-B03E-622577D8F54E}" type="datetimeFigureOut">
              <a:rPr lang="es-CO" smtClean="0"/>
              <a:pPr/>
              <a:t>02/04/2013</a:t>
            </a:fld>
            <a:endParaRPr lang="es-CO"/>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9CCE4F64-CABF-472A-ABD6-441B392D01B4}" type="slidenum">
              <a:rPr lang="es-CO" smtClean="0"/>
              <a:pPr/>
              <a:t>‹Nº›</a:t>
            </a:fld>
            <a:endParaRPr lang="es-CO"/>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s-CO"/>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EA3D336-D617-4130-B03E-622577D8F54E}" type="datetimeFigureOut">
              <a:rPr lang="es-CO" smtClean="0"/>
              <a:pPr/>
              <a:t>02/04/2013</a:t>
            </a:fld>
            <a:endParaRPr lang="es-CO"/>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s-CO"/>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CCE4F64-CABF-472A-ABD6-441B392D01B4}"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ctr"/>
            <a:r>
              <a:rPr lang="es-CO" sz="3600" dirty="0" smtClean="0"/>
              <a:t>Balance social</a:t>
            </a:r>
            <a:br>
              <a:rPr lang="es-CO" sz="3600" dirty="0" smtClean="0"/>
            </a:br>
            <a:r>
              <a:rPr lang="es-CO" sz="3600" dirty="0" smtClean="0"/>
              <a:t>gestión de empresas de economía solidaria</a:t>
            </a:r>
            <a:endParaRPr lang="es-CO" sz="3600" dirty="0"/>
          </a:p>
        </p:txBody>
      </p:sp>
      <p:sp>
        <p:nvSpPr>
          <p:cNvPr id="3" name="2 Subtítulo"/>
          <p:cNvSpPr>
            <a:spLocks noGrp="1"/>
          </p:cNvSpPr>
          <p:nvPr>
            <p:ph type="subTitle" idx="1"/>
          </p:nvPr>
        </p:nvSpPr>
        <p:spPr/>
        <p:txBody>
          <a:bodyPr/>
          <a:lstStyle/>
          <a:p>
            <a:r>
              <a:rPr lang="es-CO" dirty="0" smtClean="0"/>
              <a:t>Elías Vallejo Montoya</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3200" dirty="0" smtClean="0"/>
              <a:t>DIAGNOSTICO SOBRE LA SITUACION ACTUAL DE LOS ASOCIADOS</a:t>
            </a:r>
            <a:endParaRPr lang="es-CO" sz="3200" dirty="0"/>
          </a:p>
        </p:txBody>
      </p:sp>
      <p:sp>
        <p:nvSpPr>
          <p:cNvPr id="3" name="2 Marcador de contenido"/>
          <p:cNvSpPr>
            <a:spLocks noGrp="1"/>
          </p:cNvSpPr>
          <p:nvPr>
            <p:ph sz="quarter" idx="1"/>
          </p:nvPr>
        </p:nvSpPr>
        <p:spPr/>
        <p:txBody>
          <a:bodyPr>
            <a:normAutofit fontScale="92500"/>
          </a:bodyPr>
          <a:lstStyle/>
          <a:p>
            <a:pPr algn="just"/>
            <a:r>
              <a:rPr lang="es-CO" dirty="0" smtClean="0"/>
              <a:t>Conocer la situación financiera de la entidad y la asignación de recursos para solucionar necesidades sociales.</a:t>
            </a:r>
          </a:p>
          <a:p>
            <a:pPr algn="just"/>
            <a:r>
              <a:rPr lang="es-CO" dirty="0" smtClean="0"/>
              <a:t>Conocer el perfil socioeconómico  de los asociados (a través del cual se busca conocer variables como edad, sexo, ingresos, relación aportes ahorros vs. Prestamos, localización, grupo familiar, necesidades prioritarias)</a:t>
            </a:r>
          </a:p>
          <a:p>
            <a:pPr algn="just"/>
            <a:r>
              <a:rPr lang="es-CO" dirty="0" smtClean="0"/>
              <a:t>Medición del índice de satisfacción de los asociados en relación de los servicios prestados por la entidad.</a:t>
            </a:r>
            <a:endParaRPr lang="es-C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14290"/>
            <a:ext cx="8153400" cy="990600"/>
          </a:xfrm>
        </p:spPr>
        <p:txBody>
          <a:bodyPr>
            <a:noAutofit/>
          </a:bodyPr>
          <a:lstStyle/>
          <a:p>
            <a:pPr algn="ctr"/>
            <a:r>
              <a:rPr lang="es-CO" sz="3200" dirty="0" smtClean="0"/>
              <a:t>ELABORACION DEL PLAN DE DESARROLLO Y DEL PESEM</a:t>
            </a:r>
            <a:endParaRPr lang="es-CO" sz="3200" dirty="0"/>
          </a:p>
        </p:txBody>
      </p:sp>
      <p:sp>
        <p:nvSpPr>
          <p:cNvPr id="3" name="2 Marcador de contenido"/>
          <p:cNvSpPr>
            <a:spLocks noGrp="1"/>
          </p:cNvSpPr>
          <p:nvPr>
            <p:ph sz="quarter" idx="1"/>
          </p:nvPr>
        </p:nvSpPr>
        <p:spPr/>
        <p:txBody>
          <a:bodyPr>
            <a:normAutofit lnSpcReduction="10000"/>
          </a:bodyPr>
          <a:lstStyle/>
          <a:p>
            <a:pPr algn="just"/>
            <a:r>
              <a:rPr lang="es-CO" dirty="0" smtClean="0"/>
              <a:t>Estos dos importantes instrumentos de gestión se constituyen en el marco de referencia para la acción social de la entidad y su medición :</a:t>
            </a:r>
          </a:p>
          <a:p>
            <a:pPr algn="just"/>
            <a:r>
              <a:rPr lang="es-CO" dirty="0" smtClean="0"/>
              <a:t>“ Toda entidad solidaria debe contar con un plan de desarrollo que atienda sus necesidades y que potencialice la gestión de la empresa asociativa en procura de la buena marcha de la misma y del mejoramiento de la calidad de vida de los asociados y su entorno (…)” Directiva del MEN, y DANSOCIAL 7 de Julio de 2000.</a:t>
            </a:r>
            <a:endParaRPr lang="es-C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lstStyle/>
          <a:p>
            <a:pPr algn="just"/>
            <a:r>
              <a:rPr lang="es-CO" dirty="0" smtClean="0"/>
              <a:t>Este plan se sustenta en el proyecto educativo sociempresarial (PESEM), el cual orienta la ejecución del plan de desarrollo a través de actividades educativas en las áreas de formación, promoción, capacitación, asistencia técnica e investigación</a:t>
            </a:r>
            <a:endParaRPr lang="es-CO" dirty="0"/>
          </a:p>
        </p:txBody>
      </p:sp>
      <p:sp>
        <p:nvSpPr>
          <p:cNvPr id="4" name="3 Título"/>
          <p:cNvSpPr>
            <a:spLocks noGrp="1"/>
          </p:cNvSpPr>
          <p:nvPr>
            <p:ph type="title"/>
          </p:nvPr>
        </p:nvSpPr>
        <p:spPr/>
        <p:txBody>
          <a:bodyPr>
            <a:normAutofit fontScale="90000"/>
          </a:bodyPr>
          <a:lstStyle/>
          <a:p>
            <a:pPr algn="ctr"/>
            <a:r>
              <a:rPr lang="es-CO" smtClean="0"/>
              <a:t>ELABORACION DEL PLAN DE DESARROLLO Y DEL PESEM</a:t>
            </a:r>
            <a:endParaRPr lang="es-C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FASES PARA LA IMPLEMENTACION DEL BALANCE SOCIAL</a:t>
            </a:r>
            <a:endParaRPr lang="es-CO" dirty="0"/>
          </a:p>
        </p:txBody>
      </p:sp>
      <p:sp>
        <p:nvSpPr>
          <p:cNvPr id="3" name="2 Marcador de contenido"/>
          <p:cNvSpPr>
            <a:spLocks noGrp="1"/>
          </p:cNvSpPr>
          <p:nvPr>
            <p:ph sz="quarter" idx="1"/>
          </p:nvPr>
        </p:nvSpPr>
        <p:spPr/>
        <p:txBody>
          <a:bodyPr>
            <a:normAutofit fontScale="92500" lnSpcReduction="10000"/>
          </a:bodyPr>
          <a:lstStyle/>
          <a:p>
            <a:pPr algn="just"/>
            <a:r>
              <a:rPr lang="es-MX" dirty="0" smtClean="0"/>
              <a:t>Con base en el Diagnostico de la entidad y el plan de desarrollo de la misma, se procede a la implementación del balance social, el cual contempla las siguientes fases:</a:t>
            </a:r>
          </a:p>
          <a:p>
            <a:pPr algn="just">
              <a:buFont typeface="Wingdings" pitchFamily="2" charset="2"/>
              <a:buChar char="Ø"/>
            </a:pPr>
            <a:r>
              <a:rPr lang="es-MX" dirty="0" smtClean="0"/>
              <a:t>Definición del compromiso de los organismos de administración, en lo posible apoyado con una resolución formal y la suficiente divulgación.</a:t>
            </a:r>
          </a:p>
          <a:p>
            <a:pPr algn="just">
              <a:buFont typeface="Wingdings" pitchFamily="2" charset="2"/>
              <a:buChar char="Ø"/>
            </a:pPr>
            <a:r>
              <a:rPr lang="es-MX" dirty="0" smtClean="0"/>
              <a:t>Definición del área responsable y del líder o coordinador. A titulo de sugerencia, este proceso puede ser asignado al comité de Educación con el área de servicios de la entidad.</a:t>
            </a:r>
          </a:p>
          <a:p>
            <a:pPr algn="just">
              <a:buFont typeface="Wingdings" pitchFamily="2" charset="2"/>
              <a:buChar char="Ø"/>
            </a:pPr>
            <a:endParaRPr lang="es-CO" dirty="0"/>
          </a:p>
        </p:txBody>
      </p:sp>
    </p:spTree>
    <p:extLst>
      <p:ext uri="{BB962C8B-B14F-4D97-AF65-F5344CB8AC3E}">
        <p14:creationId xmlns:p14="http://schemas.microsoft.com/office/powerpoint/2010/main" xmlns="" val="1312243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FASES PARA LA IMPLEMENTACION DEL BALANCE SOCIAL</a:t>
            </a:r>
            <a:endParaRPr lang="es-CO" dirty="0"/>
          </a:p>
        </p:txBody>
      </p:sp>
      <p:sp>
        <p:nvSpPr>
          <p:cNvPr id="3" name="2 Marcador de contenido"/>
          <p:cNvSpPr>
            <a:spLocks noGrp="1"/>
          </p:cNvSpPr>
          <p:nvPr>
            <p:ph sz="quarter" idx="1"/>
          </p:nvPr>
        </p:nvSpPr>
        <p:spPr/>
        <p:txBody>
          <a:bodyPr>
            <a:normAutofit fontScale="92500" lnSpcReduction="10000"/>
          </a:bodyPr>
          <a:lstStyle/>
          <a:p>
            <a:pPr algn="just">
              <a:buFont typeface="Wingdings" pitchFamily="2" charset="2"/>
              <a:buChar char="Ø"/>
            </a:pPr>
            <a:r>
              <a:rPr lang="es-MX" dirty="0" smtClean="0"/>
              <a:t>Formación y entrenamiento del equipo y del coordinador.</a:t>
            </a:r>
          </a:p>
          <a:p>
            <a:pPr algn="just">
              <a:buFont typeface="Wingdings" pitchFamily="2" charset="2"/>
              <a:buChar char="Ø"/>
            </a:pPr>
            <a:r>
              <a:rPr lang="es-MX" dirty="0" smtClean="0"/>
              <a:t>Determinación del plan de trabajo. Este debe contener respuestas a las preguntas: ¿Qué se va a hacer? ¿Quién lo va a hacer? ¿Cuándo?, es decir ¿Qué periodo cubre? ¿Cuáles son los recursos? Adicionalmente, debe complementarse con el cronograma de actividades.</a:t>
            </a:r>
          </a:p>
          <a:p>
            <a:pPr algn="just">
              <a:buFont typeface="Wingdings" pitchFamily="2" charset="2"/>
              <a:buChar char="Ø"/>
            </a:pPr>
            <a:r>
              <a:rPr lang="es-MX" dirty="0" smtClean="0"/>
              <a:t>Definición de variables, indicadores y estándares. En esta fase se determina cuales son las actividades relevantes que desarrolla la entidad y que se ven afectados por su acción, indicando los stakeholders. </a:t>
            </a:r>
          </a:p>
          <a:p>
            <a:pPr>
              <a:buFont typeface="Wingdings" pitchFamily="2" charset="2"/>
              <a:buChar char="Ø"/>
            </a:pPr>
            <a:endParaRPr lang="es-MX" dirty="0" smtClean="0"/>
          </a:p>
          <a:p>
            <a:pPr>
              <a:buFont typeface="Wingdings" pitchFamily="2" charset="2"/>
              <a:buChar char="Ø"/>
            </a:pPr>
            <a:endParaRPr lang="es-CO" dirty="0"/>
          </a:p>
        </p:txBody>
      </p:sp>
    </p:spTree>
    <p:extLst>
      <p:ext uri="{BB962C8B-B14F-4D97-AF65-F5344CB8AC3E}">
        <p14:creationId xmlns:p14="http://schemas.microsoft.com/office/powerpoint/2010/main" xmlns="" val="3003972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FASES PARA LA IMPLEMENTACION DEL BALANCE SOCIAL</a:t>
            </a:r>
            <a:endParaRPr lang="es-CO" dirty="0"/>
          </a:p>
        </p:txBody>
      </p:sp>
      <p:sp>
        <p:nvSpPr>
          <p:cNvPr id="3" name="2 Marcador de contenido"/>
          <p:cNvSpPr>
            <a:spLocks noGrp="1"/>
          </p:cNvSpPr>
          <p:nvPr>
            <p:ph sz="quarter" idx="1"/>
          </p:nvPr>
        </p:nvSpPr>
        <p:spPr/>
        <p:txBody>
          <a:bodyPr/>
          <a:lstStyle/>
          <a:p>
            <a:pPr algn="just">
              <a:buFont typeface="Wingdings" pitchFamily="2" charset="2"/>
              <a:buChar char="Ø"/>
            </a:pPr>
            <a:r>
              <a:rPr lang="es-MX" dirty="0" smtClean="0"/>
              <a:t>Aplicación previa de variables. Esta parte puede apoyar la definición de las variables. Tiene que ver con el conocimiento que tiene la entidad con las variables socioeconómicas de sus asociados, empleados y la misma comunidad.</a:t>
            </a:r>
          </a:p>
          <a:p>
            <a:pPr algn="just">
              <a:buFont typeface="Wingdings" pitchFamily="2" charset="2"/>
              <a:buChar char="Ø"/>
            </a:pPr>
            <a:r>
              <a:rPr lang="es-MX" dirty="0" smtClean="0"/>
              <a:t>Fase de planeación social, es decir, el establecimiento de las metas de gestión o impacto social a alcanzar en los diferentes grupos interesados durante el periodo analizado</a:t>
            </a:r>
          </a:p>
          <a:p>
            <a:pPr>
              <a:buFont typeface="Wingdings" pitchFamily="2" charset="2"/>
              <a:buChar char="Ø"/>
            </a:pPr>
            <a:endParaRPr lang="es-CO" dirty="0"/>
          </a:p>
        </p:txBody>
      </p:sp>
    </p:spTree>
    <p:extLst>
      <p:ext uri="{BB962C8B-B14F-4D97-AF65-F5344CB8AC3E}">
        <p14:creationId xmlns:p14="http://schemas.microsoft.com/office/powerpoint/2010/main" xmlns="" val="1685555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FASES PARA LA IMPLEMENTACION DEL BALANCE SOCIAL</a:t>
            </a:r>
            <a:endParaRPr lang="es-CO" dirty="0"/>
          </a:p>
        </p:txBody>
      </p:sp>
      <p:sp>
        <p:nvSpPr>
          <p:cNvPr id="3" name="2 Marcador de contenido"/>
          <p:cNvSpPr>
            <a:spLocks noGrp="1"/>
          </p:cNvSpPr>
          <p:nvPr>
            <p:ph sz="quarter" idx="1"/>
          </p:nvPr>
        </p:nvSpPr>
        <p:spPr/>
        <p:txBody>
          <a:bodyPr>
            <a:normAutofit fontScale="92500" lnSpcReduction="10000"/>
          </a:bodyPr>
          <a:lstStyle/>
          <a:p>
            <a:pPr algn="just">
              <a:buFont typeface="Wingdings" pitchFamily="2" charset="2"/>
              <a:buChar char="Ø"/>
            </a:pPr>
            <a:r>
              <a:rPr lang="es-MX" dirty="0" smtClean="0"/>
              <a:t>Toma de información para la medición social. En esta fase se obtiene toda la información que nos permita medir y evaluar la gestión social de la entidad en un periodo determinado. En este proceso se debe tener claro que tipo  de datos se necesitan, cuales son sus fuentes y a través de que instrumentos se recogerán.</a:t>
            </a:r>
          </a:p>
          <a:p>
            <a:pPr algn="just">
              <a:buFont typeface="Wingdings" pitchFamily="2" charset="2"/>
              <a:buChar char="Ø"/>
            </a:pPr>
            <a:r>
              <a:rPr lang="es-MX" dirty="0" smtClean="0"/>
              <a:t>Consolidación de la información y evaluación de desviaciones. En esta fase se compara lo planeado es recomendable utilizar practicas de auditoria  para verificar la confiabilidad de la información recopilada y procesada así como de las conclusiones.</a:t>
            </a:r>
          </a:p>
          <a:p>
            <a:pPr>
              <a:buFont typeface="Wingdings" pitchFamily="2" charset="2"/>
              <a:buChar char="Ø"/>
            </a:pPr>
            <a:endParaRPr lang="es-CO" dirty="0"/>
          </a:p>
        </p:txBody>
      </p:sp>
    </p:spTree>
    <p:extLst>
      <p:ext uri="{BB962C8B-B14F-4D97-AF65-F5344CB8AC3E}">
        <p14:creationId xmlns:p14="http://schemas.microsoft.com/office/powerpoint/2010/main" xmlns="" val="4209418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a:t>FASES PARA LA IMPLEMENTACION DEL BALANCE SOCIAL</a:t>
            </a:r>
            <a:endParaRPr lang="es-CO" dirty="0"/>
          </a:p>
        </p:txBody>
      </p:sp>
      <p:sp>
        <p:nvSpPr>
          <p:cNvPr id="3" name="2 Marcador de contenido"/>
          <p:cNvSpPr>
            <a:spLocks noGrp="1"/>
          </p:cNvSpPr>
          <p:nvPr>
            <p:ph sz="quarter" idx="1"/>
          </p:nvPr>
        </p:nvSpPr>
        <p:spPr/>
        <p:txBody>
          <a:bodyPr/>
          <a:lstStyle/>
          <a:p>
            <a:pPr>
              <a:buFont typeface="Wingdings" pitchFamily="2" charset="2"/>
              <a:buChar char="Ø"/>
            </a:pPr>
            <a:r>
              <a:rPr lang="es-MX" dirty="0" smtClean="0"/>
              <a:t>Informe de balance social: a partir del análisis y la evaluación anterior, debe orientarse a la toma de decisiones.</a:t>
            </a:r>
          </a:p>
          <a:p>
            <a:pPr>
              <a:buFont typeface="Wingdings" pitchFamily="2" charset="2"/>
              <a:buChar char="Ø"/>
            </a:pPr>
            <a:r>
              <a:rPr lang="es-MX" dirty="0" smtClean="0"/>
              <a:t>Seguimiento de las acciones adoptadas </a:t>
            </a:r>
            <a:r>
              <a:rPr lang="es-MX" smtClean="0"/>
              <a:t>y evolución </a:t>
            </a:r>
            <a:r>
              <a:rPr lang="es-MX" dirty="0" smtClean="0"/>
              <a:t>del impacto social.</a:t>
            </a:r>
            <a:endParaRPr lang="es-CO" dirty="0"/>
          </a:p>
        </p:txBody>
      </p:sp>
    </p:spTree>
    <p:extLst>
      <p:ext uri="{BB962C8B-B14F-4D97-AF65-F5344CB8AC3E}">
        <p14:creationId xmlns:p14="http://schemas.microsoft.com/office/powerpoint/2010/main" xmlns="" val="1024414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Antecedentes Importancia</a:t>
            </a:r>
            <a:endParaRPr lang="es-CO" dirty="0"/>
          </a:p>
        </p:txBody>
      </p:sp>
      <p:sp>
        <p:nvSpPr>
          <p:cNvPr id="3" name="2 Marcador de contenido"/>
          <p:cNvSpPr>
            <a:spLocks noGrp="1"/>
          </p:cNvSpPr>
          <p:nvPr>
            <p:ph sz="quarter" idx="1"/>
          </p:nvPr>
        </p:nvSpPr>
        <p:spPr/>
        <p:txBody>
          <a:bodyPr/>
          <a:lstStyle/>
          <a:p>
            <a:pPr algn="just"/>
            <a:r>
              <a:rPr lang="es-CO" dirty="0" smtClean="0"/>
              <a:t>La Responsabilidad social de todas las </a:t>
            </a:r>
            <a:r>
              <a:rPr lang="es-CO" smtClean="0"/>
              <a:t>Empresas, </a:t>
            </a:r>
            <a:r>
              <a:rPr lang="es-CO" smtClean="0"/>
              <a:t>se </a:t>
            </a:r>
            <a:r>
              <a:rPr lang="es-CO" dirty="0" smtClean="0"/>
              <a:t>ha constituido en pieza fundamental para lograr un compromiso activo con la sociedad y, de paso un factor  critico de competitividad y supervivencia en unos mercados donde los consumidores son cada día mas exigentes y consientes de sus necesidades y las de su comunidad.</a:t>
            </a:r>
            <a:endParaRPr lang="es-CO"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 QUE ES EL BALENCE SOCIAL?</a:t>
            </a:r>
            <a:endParaRPr lang="es-CO" dirty="0"/>
          </a:p>
        </p:txBody>
      </p:sp>
      <p:sp>
        <p:nvSpPr>
          <p:cNvPr id="3" name="2 Marcador de contenido"/>
          <p:cNvSpPr>
            <a:spLocks noGrp="1"/>
          </p:cNvSpPr>
          <p:nvPr>
            <p:ph sz="quarter" idx="1"/>
          </p:nvPr>
        </p:nvSpPr>
        <p:spPr/>
        <p:txBody>
          <a:bodyPr/>
          <a:lstStyle/>
          <a:p>
            <a:pPr algn="just"/>
            <a:r>
              <a:rPr lang="es-CO" dirty="0" smtClean="0"/>
              <a:t>El Balance social es una Herramienta de gestión que permite evaluar cuantitativamente y cualitativamente el cumplimiento del objeto social de las entidades de la economía solidaria, tanto en su área interna como externa, durante un periodo determinado, comparado con metas de desempeño definidas y aceptadas previamente</a:t>
            </a:r>
            <a:endParaRPr lang="es-CO" dirty="0"/>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 QUE ES EL BALENCE SOCIAL?</a:t>
            </a:r>
            <a:endParaRPr lang="es-CO" dirty="0"/>
          </a:p>
        </p:txBody>
      </p:sp>
      <p:sp>
        <p:nvSpPr>
          <p:cNvPr id="3" name="2 Marcador de contenido"/>
          <p:cNvSpPr>
            <a:spLocks noGrp="1"/>
          </p:cNvSpPr>
          <p:nvPr>
            <p:ph sz="quarter" idx="1"/>
          </p:nvPr>
        </p:nvSpPr>
        <p:spPr/>
        <p:txBody>
          <a:bodyPr>
            <a:normAutofit lnSpcReduction="10000"/>
          </a:bodyPr>
          <a:lstStyle/>
          <a:p>
            <a:pPr algn="just"/>
            <a:r>
              <a:rPr lang="es-CO" dirty="0" smtClean="0"/>
              <a:t>Cuando se habla de metas de desempeño definidas y aceptadas previamente. </a:t>
            </a:r>
          </a:p>
          <a:p>
            <a:pPr algn="just"/>
            <a:r>
              <a:rPr lang="es-CO" dirty="0" smtClean="0"/>
              <a:t>Tiene esta una connotación de planeación y pro-actividad, que se constituye en el factor clave, de utilidad de esta herramienta, especialmente en este tipo de entidades.</a:t>
            </a:r>
          </a:p>
          <a:p>
            <a:pPr algn="just"/>
            <a:r>
              <a:rPr lang="es-CO" dirty="0" smtClean="0"/>
              <a:t>Por tanto se supera entonces el concepto tradicional de presentar el balance social como una recopilación posterior de servicios prestados, generación de empleo, impuestos recaudados.</a:t>
            </a:r>
          </a:p>
          <a:p>
            <a:pPr algn="just"/>
            <a:endParaRPr lang="es-CO" dirty="0" smtClean="0"/>
          </a:p>
          <a:p>
            <a:pPr algn="just"/>
            <a:endParaRPr lang="es-CO"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t>METODOS PARA DISEÑAR EL BALANCE SOCIAL</a:t>
            </a:r>
            <a:endParaRPr lang="es-CO" dirty="0"/>
          </a:p>
        </p:txBody>
      </p:sp>
      <p:sp>
        <p:nvSpPr>
          <p:cNvPr id="3" name="2 Marcador de contenido"/>
          <p:cNvSpPr>
            <a:spLocks noGrp="1"/>
          </p:cNvSpPr>
          <p:nvPr>
            <p:ph sz="quarter" idx="1"/>
          </p:nvPr>
        </p:nvSpPr>
        <p:spPr/>
        <p:txBody>
          <a:bodyPr>
            <a:normAutofit/>
          </a:bodyPr>
          <a:lstStyle/>
          <a:p>
            <a:pPr algn="just"/>
            <a:r>
              <a:rPr lang="es-CO" dirty="0" smtClean="0"/>
              <a:t>Modelo basado en los </a:t>
            </a:r>
            <a:r>
              <a:rPr lang="es-CO" i="1" dirty="0" err="1" smtClean="0"/>
              <a:t>Stakeholders</a:t>
            </a:r>
            <a:r>
              <a:rPr lang="es-CO" i="1" dirty="0" smtClean="0"/>
              <a:t>, </a:t>
            </a:r>
            <a:r>
              <a:rPr lang="es-CO" dirty="0" smtClean="0"/>
              <a:t>son diversos públicos, grupos o partes interesadas en la entidad o sobre los cuales tiene impacto la acción de esta.</a:t>
            </a:r>
          </a:p>
          <a:p>
            <a:pPr algn="just"/>
            <a:r>
              <a:rPr lang="es-CO" dirty="0" smtClean="0"/>
              <a:t>Modelo Basado en la </a:t>
            </a:r>
            <a:r>
              <a:rPr lang="es-CO" i="1" dirty="0" smtClean="0"/>
              <a:t>contabilidad social</a:t>
            </a:r>
            <a:r>
              <a:rPr lang="es-CO" dirty="0" smtClean="0"/>
              <a:t>: Esta metodología se diseña haciendo una analogía con la contabilidad financiera y se deben definir activo social, pasivo social, patrimonio social además de determinar el excedente social.</a:t>
            </a:r>
            <a:endParaRPr lang="es-CO"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i="1" dirty="0" smtClean="0"/>
              <a:t>Modelo Basado en la contabilidad social</a:t>
            </a:r>
            <a:endParaRPr lang="es-CO" i="1" dirty="0"/>
          </a:p>
        </p:txBody>
      </p:sp>
      <p:pic>
        <p:nvPicPr>
          <p:cNvPr id="8" name="7 Marcador de contenido" descr="balance_social_.jpg"/>
          <p:cNvPicPr>
            <a:picLocks noGrp="1" noChangeAspect="1"/>
          </p:cNvPicPr>
          <p:nvPr>
            <p:ph sz="quarter" idx="1"/>
          </p:nvPr>
        </p:nvPicPr>
        <p:blipFill>
          <a:blip r:embed="rId2"/>
          <a:stretch>
            <a:fillRect/>
          </a:stretch>
        </p:blipFill>
        <p:spPr>
          <a:xfrm>
            <a:off x="609600" y="1643050"/>
            <a:ext cx="3886200" cy="4429156"/>
          </a:xfrm>
        </p:spPr>
      </p:pic>
      <p:sp>
        <p:nvSpPr>
          <p:cNvPr id="4" name="3 Marcador de contenido"/>
          <p:cNvSpPr>
            <a:spLocks noGrp="1"/>
          </p:cNvSpPr>
          <p:nvPr>
            <p:ph sz="quarter" idx="2"/>
          </p:nvPr>
        </p:nvSpPr>
        <p:spPr/>
        <p:txBody>
          <a:bodyPr/>
          <a:lstStyle/>
          <a:p>
            <a:pPr algn="just"/>
            <a:r>
              <a:rPr lang="es-CO" dirty="0" smtClean="0"/>
              <a:t>Es un sistema que permite medir socialmente a la entidad, conocida también como contabilidad social</a:t>
            </a: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t>METODOS PARA DISEÑAR EL BALANCE SOCIAL</a:t>
            </a:r>
            <a:endParaRPr lang="es-CO" dirty="0"/>
          </a:p>
        </p:txBody>
      </p:sp>
      <p:sp>
        <p:nvSpPr>
          <p:cNvPr id="3" name="2 Marcador de contenido"/>
          <p:cNvSpPr>
            <a:spLocks noGrp="1"/>
          </p:cNvSpPr>
          <p:nvPr>
            <p:ph sz="quarter" idx="1"/>
          </p:nvPr>
        </p:nvSpPr>
        <p:spPr/>
        <p:txBody>
          <a:bodyPr/>
          <a:lstStyle/>
          <a:p>
            <a:pPr algn="just"/>
            <a:r>
              <a:rPr lang="es-CO" dirty="0" smtClean="0"/>
              <a:t>Modelo basado en los </a:t>
            </a:r>
            <a:r>
              <a:rPr lang="es-CO" i="1" dirty="0" smtClean="0"/>
              <a:t>principios de la Economía solidaria</a:t>
            </a:r>
            <a:r>
              <a:rPr lang="es-CO" dirty="0" smtClean="0"/>
              <a:t>: En este se toma cada uno de los principios cooperativos y a través de los indicadores específicos se </a:t>
            </a:r>
            <a:r>
              <a:rPr lang="es-CO" dirty="0" err="1" smtClean="0"/>
              <a:t>evalua</a:t>
            </a:r>
            <a:r>
              <a:rPr lang="es-CO" dirty="0" smtClean="0"/>
              <a:t> su aplicación y alcance. Este Modelo ha sido desarrollado por la ACI (Alianza Cooperativa Internacional) y esta empezando a ser difundido en todas las entidades de economía solidaria.</a:t>
            </a:r>
            <a:endParaRPr lang="es-C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CO" dirty="0" smtClean="0"/>
              <a:t>PROCEDIMIENTO PARA IMPLANTAR EL B-S</a:t>
            </a:r>
            <a:endParaRPr lang="es-CO" dirty="0"/>
          </a:p>
        </p:txBody>
      </p:sp>
      <p:sp>
        <p:nvSpPr>
          <p:cNvPr id="3" name="2 Marcador de contenido"/>
          <p:cNvSpPr>
            <a:spLocks noGrp="1"/>
          </p:cNvSpPr>
          <p:nvPr>
            <p:ph sz="quarter" idx="1"/>
          </p:nvPr>
        </p:nvSpPr>
        <p:spPr/>
        <p:txBody>
          <a:bodyPr>
            <a:normAutofit fontScale="92500"/>
          </a:bodyPr>
          <a:lstStyle/>
          <a:p>
            <a:pPr algn="just"/>
            <a:r>
              <a:rPr lang="es-CO" dirty="0" smtClean="0"/>
              <a:t>Cuando la entidad toma la decisión de medir su responsabilidad social, puede proceder a su diseño e implementación , acorde a sus características particulares.  En este proceso de sugieren los siguientes lineamientos: </a:t>
            </a:r>
          </a:p>
          <a:p>
            <a:pPr marL="514350" indent="-514350" algn="just">
              <a:buFont typeface="Wingdings" pitchFamily="2" charset="2"/>
              <a:buChar char="Ø"/>
            </a:pPr>
            <a:r>
              <a:rPr lang="es-CO" dirty="0" smtClean="0"/>
              <a:t>Diagnostico sobre la situación actual de los asociados.</a:t>
            </a:r>
          </a:p>
          <a:p>
            <a:pPr marL="514350" indent="-514350" algn="just">
              <a:buFont typeface="Wingdings" pitchFamily="2" charset="2"/>
              <a:buChar char="Ø"/>
            </a:pPr>
            <a:r>
              <a:rPr lang="es-CO" dirty="0" smtClean="0"/>
              <a:t>Elaboración del plan de desarrollo de la entidad y del </a:t>
            </a:r>
            <a:r>
              <a:rPr lang="es-CO" dirty="0" err="1" smtClean="0"/>
              <a:t>Pesem</a:t>
            </a:r>
            <a:r>
              <a:rPr lang="es-CO" dirty="0" smtClean="0"/>
              <a:t> ( Proyecto educativo socio-empresarial)</a:t>
            </a:r>
          </a:p>
          <a:p>
            <a:pPr marL="514350" indent="-514350" algn="just">
              <a:buFont typeface="Wingdings" pitchFamily="2" charset="2"/>
              <a:buChar char="Ø"/>
            </a:pPr>
            <a:r>
              <a:rPr lang="es-CO" dirty="0" smtClean="0"/>
              <a:t>Determinación de las fases para la implementación del Balance social.</a:t>
            </a:r>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CO" sz="3200" dirty="0" smtClean="0"/>
              <a:t>DIAGNOSTICO SOBRE LA SITUACION ACTUAL DE LOS ASOCIADOS</a:t>
            </a:r>
            <a:endParaRPr lang="es-CO" sz="3200" dirty="0"/>
          </a:p>
        </p:txBody>
      </p:sp>
      <p:sp>
        <p:nvSpPr>
          <p:cNvPr id="3" name="2 Marcador de contenido"/>
          <p:cNvSpPr>
            <a:spLocks noGrp="1"/>
          </p:cNvSpPr>
          <p:nvPr>
            <p:ph sz="quarter" idx="1"/>
          </p:nvPr>
        </p:nvSpPr>
        <p:spPr/>
        <p:txBody>
          <a:bodyPr>
            <a:normAutofit/>
          </a:bodyPr>
          <a:lstStyle/>
          <a:p>
            <a:pPr algn="just"/>
            <a:r>
              <a:rPr lang="es-CO" dirty="0" smtClean="0"/>
              <a:t>Conocer lo que la entidad ha hecho en materia social, teniendo en cuenta, teniendo en cuenta el ambiente externo (comunidad, economía regional y local, asociados potenciales), el ambiente interno (asociados actuales como propietarios, usuarios y administradores y de manera especifica el clima laboral u organizacional). En este punto, el proceso se puede apoyar en encuestas o entrevistas</a:t>
            </a:r>
            <a:endParaRPr lang="es-CO"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122</TotalTime>
  <Words>1148</Words>
  <Application>Microsoft Office PowerPoint</Application>
  <PresentationFormat>Presentación en pantalla (4:3)</PresentationFormat>
  <Paragraphs>51</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Intermedio</vt:lpstr>
      <vt:lpstr>Balance social gestión de empresas de economía solidaria</vt:lpstr>
      <vt:lpstr>Antecedentes Importancia</vt:lpstr>
      <vt:lpstr>¿ QUE ES EL BALENCE SOCIAL?</vt:lpstr>
      <vt:lpstr>¿ QUE ES EL BALENCE SOCIAL?</vt:lpstr>
      <vt:lpstr>METODOS PARA DISEÑAR EL BALANCE SOCIAL</vt:lpstr>
      <vt:lpstr>Modelo Basado en la contabilidad social</vt:lpstr>
      <vt:lpstr>METODOS PARA DISEÑAR EL BALANCE SOCIAL</vt:lpstr>
      <vt:lpstr>PROCEDIMIENTO PARA IMPLANTAR EL B-S</vt:lpstr>
      <vt:lpstr>DIAGNOSTICO SOBRE LA SITUACION ACTUAL DE LOS ASOCIADOS</vt:lpstr>
      <vt:lpstr>DIAGNOSTICO SOBRE LA SITUACION ACTUAL DE LOS ASOCIADOS</vt:lpstr>
      <vt:lpstr>ELABORACION DEL PLAN DE DESARROLLO Y DEL PESEM</vt:lpstr>
      <vt:lpstr>ELABORACION DEL PLAN DE DESARROLLO Y DEL PESEM</vt:lpstr>
      <vt:lpstr>FASES PARA LA IMPLEMENTACION DEL BALANCE SOCIAL</vt:lpstr>
      <vt:lpstr>FASES PARA LA IMPLEMENTACION DEL BALANCE SOCIAL</vt:lpstr>
      <vt:lpstr>FASES PARA LA IMPLEMENTACION DEL BALANCE SOCIAL</vt:lpstr>
      <vt:lpstr>FASES PARA LA IMPLEMENTACION DEL BALANCE SOCIAL</vt:lpstr>
      <vt:lpstr>FASES PARA LA IMPLEMENTACION DEL BALANCE SOCIAL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Elias</dc:creator>
  <cp:lastModifiedBy>tecnologia</cp:lastModifiedBy>
  <cp:revision>14</cp:revision>
  <dcterms:created xsi:type="dcterms:W3CDTF">2013-04-02T02:36:04Z</dcterms:created>
  <dcterms:modified xsi:type="dcterms:W3CDTF">2013-04-02T23:08:13Z</dcterms:modified>
</cp:coreProperties>
</file>